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360" autoAdjust="0"/>
  </p:normalViewPr>
  <p:slideViewPr>
    <p:cSldViewPr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BAA64F-CD30-47CB-AA75-096B7D25F9AD}" type="datetimeFigureOut">
              <a:rPr lang="sr-Latn-CS" smtClean="0"/>
              <a:pPr/>
              <a:t>13.1.2015</a:t>
            </a:fld>
            <a:endParaRPr lang="bs-Latn-B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s-Latn-B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A802A6-FC1F-494B-A9C4-37B86E35BD5D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s-Latn-B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A802A6-FC1F-494B-A9C4-37B86E35BD5D}" type="slidenum">
              <a:rPr lang="bs-Latn-BA" smtClean="0"/>
              <a:pPr/>
              <a:t>17</a:t>
            </a:fld>
            <a:endParaRPr lang="bs-Latn-B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6F34CE82-22CD-4B63-867B-EEAE25D63196}" type="datetimeFigureOut">
              <a:rPr lang="en-US" smtClean="0"/>
              <a:pPr/>
              <a:t>1/13/2015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D24872C-B668-4687-B960-AB8273AFA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CE82-22CD-4B63-867B-EEAE25D63196}" type="datetimeFigureOut">
              <a:rPr lang="en-US" smtClean="0"/>
              <a:pPr/>
              <a:t>1/13/2015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872C-B668-4687-B960-AB8273AFA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CE82-22CD-4B63-867B-EEAE25D63196}" type="datetimeFigureOut">
              <a:rPr lang="en-US" smtClean="0"/>
              <a:pPr/>
              <a:t>1/13/2015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872C-B668-4687-B960-AB8273AFA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CE82-22CD-4B63-867B-EEAE25D63196}" type="datetimeFigureOut">
              <a:rPr lang="en-US" smtClean="0"/>
              <a:pPr/>
              <a:t>1/13/2015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872C-B668-4687-B960-AB8273AFA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F34CE82-22CD-4B63-867B-EEAE25D63196}" type="datetimeFigureOut">
              <a:rPr lang="en-US" smtClean="0"/>
              <a:pPr/>
              <a:t>1/13/2015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D24872C-B668-4687-B960-AB8273AFAB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6F34CE82-22CD-4B63-867B-EEAE25D63196}" type="datetimeFigureOut">
              <a:rPr lang="en-US" smtClean="0"/>
              <a:pPr/>
              <a:t>1/13/2015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D24872C-B668-4687-B960-AB8273AFA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CE82-22CD-4B63-867B-EEAE25D63196}" type="datetimeFigureOut">
              <a:rPr lang="en-US" smtClean="0"/>
              <a:pPr/>
              <a:t>1/13/2015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872C-B668-4687-B960-AB8273AFA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CE82-22CD-4B63-867B-EEAE25D63196}" type="datetimeFigureOut">
              <a:rPr lang="en-US" smtClean="0"/>
              <a:pPr/>
              <a:t>1/13/2015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872C-B668-4687-B960-AB8273AFA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CE82-22CD-4B63-867B-EEAE25D63196}" type="datetimeFigureOut">
              <a:rPr lang="en-US" smtClean="0"/>
              <a:pPr/>
              <a:t>1/13/2015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872C-B668-4687-B960-AB8273AFA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CE82-22CD-4B63-867B-EEAE25D63196}" type="datetimeFigureOut">
              <a:rPr lang="en-US" smtClean="0"/>
              <a:pPr/>
              <a:t>1/13/2015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872C-B668-4687-B960-AB8273AFA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34CE82-22CD-4B63-867B-EEAE25D63196}" type="datetimeFigureOut">
              <a:rPr lang="en-US" smtClean="0"/>
              <a:pPr/>
              <a:t>1/13/2015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4872C-B668-4687-B960-AB8273AFA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6F34CE82-22CD-4B63-867B-EEAE25D63196}" type="datetimeFigureOut">
              <a:rPr lang="en-US" smtClean="0"/>
              <a:pPr/>
              <a:t>1/13/2015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D24872C-B668-4687-B960-AB8273AFAB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hr.wikipedia.org/wiki/Datoteka:EUR_5_holographic_band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gif"/><Relationship Id="rId4" Type="http://schemas.openxmlformats.org/officeDocument/2006/relationships/hyperlink" Target="http://hr.wikipedia.org/wiki/Datoteka:Visa-dove-hologram.gi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hop.hr/wp-content/uploads/2013/08/Hologram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static.klix.ba/media/images/vijesti/140105004.1_mn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8915400" cy="3429000"/>
          </a:xfrm>
          <a:effectLst>
            <a:glow rad="228600">
              <a:schemeClr val="accent2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/>
                <a:solidFill>
                  <a:schemeClr val="accent3"/>
                </a:solidFill>
                <a:latin typeface="Cooper Black" pitchFamily="18" charset="0"/>
              </a:rPr>
              <a:t>     </a:t>
            </a:r>
            <a:r>
              <a:rPr lang="en-US" sz="5400" b="1" dirty="0" smtClean="0">
                <a:ln/>
                <a:solidFill>
                  <a:schemeClr val="accent3"/>
                </a:solidFill>
                <a:effectLst>
                  <a:reflection blurRad="6350" stA="55000" endA="300" endPos="45500" dir="5400000" sy="-100000" algn="bl" rotWithShape="0"/>
                </a:effectLst>
                <a:latin typeface="Cooper Black" pitchFamily="18" charset="0"/>
              </a:rPr>
              <a:t>HOLOGRAMI</a:t>
            </a:r>
            <a:endParaRPr lang="en-US" sz="5400" b="1" dirty="0">
              <a:ln/>
              <a:solidFill>
                <a:schemeClr val="accent3"/>
              </a:solidFill>
              <a:effectLst>
                <a:reflection blurRad="6350" stA="55000" endA="300" endPos="45500" dir="5400000" sy="-100000" algn="bl" rotWithShape="0"/>
              </a:effectLst>
              <a:latin typeface="Cooper Black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071942"/>
            <a:ext cx="9144000" cy="714380"/>
          </a:xfrm>
        </p:spPr>
        <p:txBody>
          <a:bodyPr/>
          <a:lstStyle/>
          <a:p>
            <a:r>
              <a:rPr lang="hr-HR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Seminarski rad iz predmeta </a:t>
            </a:r>
            <a:r>
              <a:rPr lang="en-US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Ra</a:t>
            </a:r>
            <a:r>
              <a:rPr lang="bs-Latn-BA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čunarska grafika</a:t>
            </a:r>
            <a:endParaRPr lang="hr-HR" b="1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en-US" dirty="0"/>
          </a:p>
        </p:txBody>
      </p:sp>
      <p:pic>
        <p:nvPicPr>
          <p:cNvPr id="4" name="Picture 5" descr="clip_image00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1652588" cy="1500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928794" y="357166"/>
            <a:ext cx="49291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" pitchFamily="34" charset="0"/>
                <a:cs typeface="Arial" pitchFamily="34" charset="0"/>
              </a:rPr>
              <a:t>Univerzitet u Zenici</a:t>
            </a:r>
          </a:p>
          <a:p>
            <a:r>
              <a:rPr lang="hr-HR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" pitchFamily="34" charset="0"/>
                <a:cs typeface="Arial" pitchFamily="34" charset="0"/>
              </a:rPr>
              <a:t>Pedagoški fakultet</a:t>
            </a:r>
          </a:p>
          <a:p>
            <a:r>
              <a:rPr lang="hr-HR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" pitchFamily="34" charset="0"/>
                <a:cs typeface="Arial" pitchFamily="34" charset="0"/>
              </a:rPr>
              <a:t>Odsijek :  Matematika i informatika</a:t>
            </a:r>
          </a:p>
          <a:p>
            <a:endParaRPr lang="hr-HR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158" y="5786454"/>
            <a:ext cx="314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Profesor:</a:t>
            </a:r>
          </a:p>
          <a:p>
            <a:r>
              <a:rPr lang="hr-HR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doc.dr.Samir Lemeš</a:t>
            </a:r>
            <a:endParaRPr lang="hr-HR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14876" y="5786454"/>
            <a:ext cx="421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  Student:</a:t>
            </a:r>
          </a:p>
          <a:p>
            <a:r>
              <a:rPr lang="hr-HR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  Kasumović Zineta</a:t>
            </a:r>
            <a:endParaRPr lang="hr-HR" dirty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92869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s-Latn-B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Sadržaj: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5002924"/>
          </a:xfrm>
        </p:spPr>
        <p:txBody>
          <a:bodyPr/>
          <a:lstStyle/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</a:pPr>
            <a:r>
              <a:rPr lang="bs-Latn-BA" dirty="0" smtClean="0"/>
              <a:t> </a:t>
            </a:r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Holografija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</a:pPr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 HOLOGRAMI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</a:pPr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 Historija holografije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</a:pPr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 Nastanak holograma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</a:pPr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 Vrste holograma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</a:pPr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 Čitanje holograma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</a:pPr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 Hologrami u praksi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</a:pPr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 Budućnost holograma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</a:pPr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 Zaključak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</a:pPr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 Literatura</a:t>
            </a:r>
          </a:p>
          <a:p>
            <a:pPr>
              <a:buClr>
                <a:schemeClr val="accent1">
                  <a:lumMod val="75000"/>
                </a:schemeClr>
              </a:buClr>
              <a:buFont typeface="Wingdings" pitchFamily="2" charset="2"/>
              <a:buChar char="q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The Past, present and future of hologram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57298"/>
            <a:ext cx="5266800" cy="53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000528"/>
          </a:xfrm>
        </p:spPr>
        <p:txBody>
          <a:bodyPr>
            <a:normAutofit fontScale="92500" lnSpcReduction="20000"/>
          </a:bodyPr>
          <a:lstStyle/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bs-Latn-BA" sz="2200" b="1" dirty="0" smtClean="0">
                <a:latin typeface="Century Schoolbook" pitchFamily="18" charset="0"/>
              </a:rPr>
              <a:t>Nastala od grčkih riječi </a:t>
            </a:r>
            <a:r>
              <a:rPr lang="hr-HR" sz="2200" b="1" i="1" dirty="0" smtClean="0">
                <a:latin typeface="Century Schoolbook" pitchFamily="18" charset="0"/>
              </a:rPr>
              <a:t>hólos -</a:t>
            </a:r>
            <a:r>
              <a:rPr lang="hr-HR" sz="2200" b="1" dirty="0" smtClean="0">
                <a:latin typeface="Century Schoolbook" pitchFamily="18" charset="0"/>
              </a:rPr>
              <a:t> "čitav, potpun" + </a:t>
            </a:r>
            <a:r>
              <a:rPr lang="hr-HR" sz="2200" b="1" i="1" dirty="0" smtClean="0">
                <a:latin typeface="Century Schoolbook" pitchFamily="18" charset="0"/>
              </a:rPr>
              <a:t>gráfos - </a:t>
            </a:r>
            <a:r>
              <a:rPr lang="hr-HR" sz="2200" b="1" dirty="0" smtClean="0">
                <a:latin typeface="Century Schoolbook" pitchFamily="18" charset="0"/>
              </a:rPr>
              <a:t>"pišem,   crtam“.</a:t>
            </a:r>
          </a:p>
          <a:p>
            <a:pPr algn="just">
              <a:buClr>
                <a:schemeClr val="tx2"/>
              </a:buClr>
              <a:buNone/>
            </a:pPr>
            <a:endParaRPr lang="hr-HR" sz="2200" b="1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hr-HR" sz="2200" b="1" dirty="0" smtClean="0">
                <a:latin typeface="Century Schoolbook" pitchFamily="18" charset="0"/>
              </a:rPr>
              <a:t>Holografija je metoda stvaranja i reproduciranja  trodimenzionalnih slika na fotografskoj ploči primjenom koherentne svjetlosti (laser).</a:t>
            </a:r>
          </a:p>
          <a:p>
            <a:pPr algn="just">
              <a:buClr>
                <a:schemeClr val="tx2"/>
              </a:buClr>
              <a:buNone/>
            </a:pPr>
            <a:endParaRPr lang="hr-HR" sz="2200" b="1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hr-HR" sz="2200" b="1" dirty="0" smtClean="0">
                <a:latin typeface="Century Schoolbook" pitchFamily="18" charset="0"/>
                <a:cs typeface="Times New Roman" pitchFamily="18" charset="0"/>
              </a:rPr>
              <a:t>Holografija je rođena u vrijeme indijske nezavisnosti 1947. godine ali je postala stvarna tehnološka mogućnost izumom lasera 1960. godine. </a:t>
            </a:r>
          </a:p>
          <a:p>
            <a:pPr algn="just">
              <a:buClr>
                <a:schemeClr val="tx2"/>
              </a:buClr>
              <a:buNone/>
            </a:pPr>
            <a:endParaRPr lang="hr-HR" sz="2200" b="1" dirty="0" smtClean="0">
              <a:latin typeface="Century Schoolbook" pitchFamily="18" charset="0"/>
              <a:cs typeface="Times New Roman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hr-HR" sz="2200" b="1" dirty="0" smtClean="0">
                <a:latin typeface="Century Schoolbook" pitchFamily="18" charset="0"/>
                <a:cs typeface="Times New Roman" pitchFamily="18" charset="0"/>
              </a:rPr>
              <a:t>Tehnologija holografije je u današnje vrijeme toliko uznapredovala da je za manje od 100 dolara moguće u kućnoj izradi napraviti vlastite holograme.</a:t>
            </a:r>
            <a:endParaRPr lang="en-US" sz="2200" b="1" dirty="0" smtClean="0">
              <a:latin typeface="Century Schoolbook" pitchFamily="18" charset="0"/>
              <a:cs typeface="Times New Roman" pitchFamily="18" charset="0"/>
            </a:endParaRPr>
          </a:p>
          <a:p>
            <a:pPr algn="just">
              <a:buClr>
                <a:schemeClr val="tx2"/>
              </a:buClr>
              <a:buNone/>
            </a:pPr>
            <a:endParaRPr lang="hr-HR" sz="2000" b="1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endParaRPr lang="hr-HR" sz="2000" dirty="0" smtClean="0">
              <a:latin typeface="Century Schoolbook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8588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s-Latn-B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Holografija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612"/>
            <a:ext cx="5214942" cy="5643602"/>
          </a:xfrm>
        </p:spPr>
        <p:txBody>
          <a:bodyPr>
            <a:noAutofit/>
          </a:bodyPr>
          <a:lstStyle/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hr-HR" sz="2000" dirty="0" smtClean="0">
                <a:latin typeface="Century Schoolbook" pitchFamily="18" charset="0"/>
              </a:rPr>
              <a:t>Ova tehnologija se počela brzo razvijati u posljednje vrijeme pa su se hologrami počeli svugdje pojavljivati: na kreditnim karticama, novčanicama, na naslovnicama magazina, u medicini.</a:t>
            </a:r>
          </a:p>
          <a:p>
            <a:pPr algn="just">
              <a:buClr>
                <a:schemeClr val="tx2"/>
              </a:buClr>
              <a:buNone/>
            </a:pPr>
            <a:endParaRPr lang="en-US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hr-HR" sz="2000" dirty="0" smtClean="0">
                <a:latin typeface="Century Schoolbook" pitchFamily="18" charset="0"/>
              </a:rPr>
              <a:t>Oblik zaštite od krivotvorenja na kreditnim karticama, vozačkim dozvolama, pa čak i na nekim odjevnim predmetima.</a:t>
            </a:r>
          </a:p>
          <a:p>
            <a:pPr algn="just">
              <a:buClr>
                <a:schemeClr val="tx2"/>
              </a:buClr>
              <a:buNone/>
            </a:pPr>
            <a:endParaRPr lang="hr-HR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hr-HR" sz="2000" dirty="0" smtClean="0">
                <a:latin typeface="Century Schoolbook" pitchFamily="18" charset="0"/>
              </a:rPr>
              <a:t>Tvrtka AMD, nakon zapljene njihovih lažnih procesora, na kutije u kojima isporučuje svoje proizvode ugrađuje 3D hologramske natpise koje je nemoguće kopirati.</a:t>
            </a:r>
            <a:endParaRPr lang="en-US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endParaRPr lang="hr-HR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endParaRPr lang="en-US" sz="2000" dirty="0" smtClean="0">
              <a:latin typeface="Century Schoolbook" pitchFamily="18" charset="0"/>
            </a:endParaRPr>
          </a:p>
          <a:p>
            <a:endParaRPr lang="en-US" sz="2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8588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s-Latn-B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Holografija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pic>
        <p:nvPicPr>
          <p:cNvPr id="8" name="Picture 7" descr="http://upload.wikimedia.org/wikipedia/commons/thumb/6/69/EUR_5_holographic_band.jpg/220px-EUR_5_holographic_band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2000240"/>
            <a:ext cx="2455200" cy="158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http://upload.wikimedia.org/wikipedia/commons/9/9d/Visa-dove-hologram.gif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4429132"/>
            <a:ext cx="2332800" cy="159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ight Arrow 9"/>
          <p:cNvSpPr/>
          <p:nvPr/>
        </p:nvSpPr>
        <p:spPr>
          <a:xfrm>
            <a:off x="5214942" y="2714620"/>
            <a:ext cx="978408" cy="21431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Right Arrow 10"/>
          <p:cNvSpPr/>
          <p:nvPr/>
        </p:nvSpPr>
        <p:spPr>
          <a:xfrm rot="1359710" flipV="1">
            <a:off x="5219230" y="4609191"/>
            <a:ext cx="978408" cy="218315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85926"/>
            <a:ext cx="3857620" cy="1428760"/>
          </a:xfrm>
        </p:spPr>
        <p:txBody>
          <a:bodyPr>
            <a:noAutofit/>
          </a:bodyPr>
          <a:lstStyle/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000" b="1" dirty="0" err="1" smtClean="0">
                <a:latin typeface="Century Schoolbook" pitchFamily="18" charset="0"/>
              </a:rPr>
              <a:t>Hologrami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su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čudesne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slike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koje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izgledaju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kao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da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imaju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dubinu</a:t>
            </a:r>
            <a:r>
              <a:rPr lang="en-US" sz="2000" dirty="0" smtClean="0">
                <a:latin typeface="Century Schoolbook" pitchFamily="18" charset="0"/>
              </a:rPr>
              <a:t> pop</a:t>
            </a:r>
            <a:r>
              <a:rPr lang="bs-Latn-BA" sz="2000" dirty="0" smtClean="0">
                <a:latin typeface="Century Schoolbook" pitchFamily="18" charset="0"/>
              </a:rPr>
              <a:t>u</a:t>
            </a:r>
            <a:r>
              <a:rPr lang="en-US" sz="2000" dirty="0" smtClean="0">
                <a:latin typeface="Century Schoolbook" pitchFamily="18" charset="0"/>
              </a:rPr>
              <a:t>t </a:t>
            </a:r>
            <a:r>
              <a:rPr lang="en-US" sz="2000" dirty="0" err="1" smtClean="0">
                <a:latin typeface="Century Schoolbook" pitchFamily="18" charset="0"/>
              </a:rPr>
              <a:t>pravih</a:t>
            </a:r>
            <a:r>
              <a:rPr lang="en-US" sz="2000" dirty="0" smtClean="0">
                <a:latin typeface="Century Schoolbook" pitchFamily="18" charset="0"/>
              </a:rPr>
              <a:t> pr</a:t>
            </a:r>
            <a:r>
              <a:rPr lang="bs-Latn-BA" sz="2000" dirty="0" smtClean="0">
                <a:latin typeface="Century Schoolbook" pitchFamily="18" charset="0"/>
              </a:rPr>
              <a:t>e</a:t>
            </a:r>
            <a:r>
              <a:rPr lang="en-US" sz="2000" dirty="0" err="1" smtClean="0">
                <a:latin typeface="Century Schoolbook" pitchFamily="18" charset="0"/>
              </a:rPr>
              <a:t>dmeta</a:t>
            </a:r>
            <a:r>
              <a:rPr lang="bs-Latn-BA" sz="2000" dirty="0" smtClean="0">
                <a:latin typeface="Century Schoolbook" pitchFamily="18" charset="0"/>
              </a:rPr>
              <a:t>.</a:t>
            </a: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endParaRPr lang="hr-HR" sz="2000" b="1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hr-HR" sz="2000" b="1" dirty="0" smtClean="0">
                <a:latin typeface="Century Schoolbook" pitchFamily="18" charset="0"/>
              </a:rPr>
              <a:t>Hologram</a:t>
            </a:r>
            <a:r>
              <a:rPr lang="hr-HR" sz="2000" dirty="0" smtClean="0">
                <a:latin typeface="Century Schoolbook" pitchFamily="18" charset="0"/>
              </a:rPr>
              <a:t> se najčešće, zbog činjenice da se, kada ga osoba promatra, takvim i čini, opisuje kao trodimenzionalna slika.</a:t>
            </a: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endParaRPr lang="hr-HR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None/>
            </a:pPr>
            <a:endParaRPr lang="hr-HR" sz="2000" dirty="0" smtClean="0">
              <a:latin typeface="Century Schoolbook" pitchFamily="18" charset="0"/>
            </a:endParaRPr>
          </a:p>
          <a:p>
            <a:pPr>
              <a:buClr>
                <a:schemeClr val="tx2"/>
              </a:buClr>
              <a:buNone/>
            </a:pPr>
            <a:endParaRPr lang="en-US" sz="2000" dirty="0">
              <a:latin typeface="Century Schoolbook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85884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s-Latn-B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Hologrami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pic>
        <p:nvPicPr>
          <p:cNvPr id="5" name="Picture 4" descr="Hologram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1928802"/>
            <a:ext cx="4857752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1444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s-Latn-B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H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istorija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holografije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714488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hr-HR" sz="2000" dirty="0" smtClean="0">
                <a:latin typeface="Century Schoolbook" pitchFamily="18" charset="0"/>
              </a:rPr>
              <a:t>Princip holografije otkrio je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hr-HR" sz="2000" dirty="0" smtClean="0">
                <a:latin typeface="Century Schoolbook" pitchFamily="18" charset="0"/>
              </a:rPr>
              <a:t>1948. godine madžarski naučnik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hr-HR" sz="2000" b="1" dirty="0" smtClean="0">
                <a:latin typeface="Century Schoolbook" pitchFamily="18" charset="0"/>
              </a:rPr>
              <a:t>D</a:t>
            </a:r>
            <a:r>
              <a:rPr lang="en-US" sz="2000" b="1" dirty="0" err="1" smtClean="0">
                <a:latin typeface="Century Schoolbook" pitchFamily="18" charset="0"/>
              </a:rPr>
              <a:t>ennis</a:t>
            </a:r>
            <a:r>
              <a:rPr lang="en-US" sz="2000" b="1" dirty="0" smtClean="0">
                <a:latin typeface="Century Schoolbook" pitchFamily="18" charset="0"/>
              </a:rPr>
              <a:t> Gabor</a:t>
            </a:r>
            <a:r>
              <a:rPr lang="hr-HR" sz="2000" dirty="0" smtClean="0">
                <a:latin typeface="Century Schoolbook" pitchFamily="18" charset="0"/>
              </a:rPr>
              <a:t> istraživajući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hr-HR" sz="2000" dirty="0" smtClean="0">
                <a:latin typeface="Century Schoolbook" pitchFamily="18" charset="0"/>
              </a:rPr>
              <a:t>mogućnosti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hr-HR" sz="2000" dirty="0" smtClean="0">
                <a:latin typeface="Century Schoolbook" pitchFamily="18" charset="0"/>
              </a:rPr>
              <a:t>bolje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hr-HR" sz="2000" dirty="0" smtClean="0">
                <a:latin typeface="Century Schoolbook" pitchFamily="18" charset="0"/>
              </a:rPr>
              <a:t>moći razlučivanja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hr-HR" sz="2000" dirty="0" smtClean="0">
                <a:latin typeface="Century Schoolbook" pitchFamily="18" charset="0"/>
              </a:rPr>
              <a:t>elektronskog mikroskopa</a:t>
            </a:r>
            <a:r>
              <a:rPr lang="en-US" sz="2000" dirty="0" smtClean="0">
                <a:latin typeface="Century Schoolbook" pitchFamily="18" charset="0"/>
              </a:rPr>
              <a:t>.</a:t>
            </a:r>
            <a:endParaRPr lang="en-US" sz="2000" dirty="0">
              <a:latin typeface="Century Schoolbook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2786058"/>
            <a:ext cx="8858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000" dirty="0" smtClean="0">
                <a:latin typeface="Century Schoolbook" pitchFamily="18" charset="0"/>
              </a:rPr>
              <a:t> O</a:t>
            </a:r>
            <a:r>
              <a:rPr lang="hr-HR" sz="2000" dirty="0" smtClean="0">
                <a:latin typeface="Century Schoolbook" pitchFamily="18" charset="0"/>
              </a:rPr>
              <a:t>tkriće lasera</a:t>
            </a:r>
            <a:r>
              <a:rPr lang="en-US" sz="2000" dirty="0" smtClean="0">
                <a:latin typeface="Century Schoolbook" pitchFamily="18" charset="0"/>
              </a:rPr>
              <a:t> 1960. </a:t>
            </a:r>
            <a:r>
              <a:rPr lang="en-US" sz="2000" dirty="0" err="1" smtClean="0">
                <a:latin typeface="Century Schoolbook" pitchFamily="18" charset="0"/>
              </a:rPr>
              <a:t>godine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hr-HR" sz="2000" dirty="0" smtClean="0">
                <a:latin typeface="Century Schoolbook" pitchFamily="18" charset="0"/>
              </a:rPr>
              <a:t>omogućilo praktičnu primjenu holografije.</a:t>
            </a:r>
            <a:endParaRPr lang="en-US" sz="2000" dirty="0">
              <a:latin typeface="Century Schoolbook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3214686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tx2"/>
              </a:buClr>
            </a:pPr>
            <a:r>
              <a:rPr lang="en-US" sz="2000" dirty="0" smtClean="0">
                <a:latin typeface="Century Schoolbook" pitchFamily="18" charset="0"/>
              </a:rPr>
              <a:t> </a:t>
            </a:r>
            <a:endParaRPr lang="bs-Latn-BA" sz="2000" dirty="0" smtClean="0">
              <a:latin typeface="Century Schoolbook" pitchFamily="18" charset="0"/>
            </a:endParaRPr>
          </a:p>
          <a:p>
            <a:pPr>
              <a:buClr>
                <a:schemeClr val="tx2"/>
              </a:buClr>
              <a:buFont typeface="Wingdings" pitchFamily="2" charset="2"/>
              <a:buChar char="q"/>
            </a:pPr>
            <a:r>
              <a:rPr lang="hr-HR" sz="2000" dirty="0" smtClean="0">
                <a:latin typeface="Century Schoolbook" pitchFamily="18" charset="0"/>
              </a:rPr>
              <a:t>Svoju teoriju nije dokazao na elektronskom snopu već na valovima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hr-HR" sz="2000" dirty="0" smtClean="0">
                <a:latin typeface="Century Schoolbook" pitchFamily="18" charset="0"/>
              </a:rPr>
              <a:t>svjetlosti.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hr-HR" sz="2000" dirty="0" smtClean="0">
                <a:latin typeface="Century Schoolbook" pitchFamily="18" charset="0"/>
              </a:rPr>
              <a:t>Tako je nastao prvi </a:t>
            </a:r>
            <a:r>
              <a:rPr lang="hr-HR" sz="2000" b="1" i="1" dirty="0" smtClean="0">
                <a:latin typeface="Century Schoolbook" pitchFamily="18" charset="0"/>
              </a:rPr>
              <a:t>hologram</a:t>
            </a:r>
            <a:r>
              <a:rPr lang="en-US" sz="2000" b="1" i="1" dirty="0" smtClean="0">
                <a:latin typeface="Century Schoolbook" pitchFamily="18" charset="0"/>
              </a:rPr>
              <a:t>.</a:t>
            </a:r>
            <a:endParaRPr lang="en-US" sz="2000" dirty="0">
              <a:latin typeface="Century Schoolbook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470" y="4572008"/>
            <a:ext cx="90725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000" dirty="0" smtClean="0">
                <a:latin typeface="Century Schoolbook" pitchFamily="18" charset="0"/>
              </a:rPr>
              <a:t>D</a:t>
            </a:r>
            <a:r>
              <a:rPr lang="hr-HR" sz="2000" dirty="0" smtClean="0">
                <a:latin typeface="Century Schoolbook" pitchFamily="18" charset="0"/>
              </a:rPr>
              <a:t>va inženjera s University of Michigan</a:t>
            </a:r>
            <a:r>
              <a:rPr lang="en-US" sz="2000" dirty="0" smtClean="0">
                <a:latin typeface="Century Schoolbook" pitchFamily="18" charset="0"/>
              </a:rPr>
              <a:t>, </a:t>
            </a:r>
            <a:r>
              <a:rPr lang="hr-HR" sz="2000" dirty="0" smtClean="0">
                <a:latin typeface="Century Schoolbook" pitchFamily="18" charset="0"/>
              </a:rPr>
              <a:t>Emmett Leith i Juris Upatnieks</a:t>
            </a:r>
            <a:r>
              <a:rPr lang="en-US" sz="2000" dirty="0" smtClean="0">
                <a:latin typeface="Century Schoolbook" pitchFamily="18" charset="0"/>
              </a:rPr>
              <a:t>  </a:t>
            </a:r>
            <a:r>
              <a:rPr lang="en-US" sz="2000" dirty="0" err="1" smtClean="0">
                <a:latin typeface="Century Schoolbook" pitchFamily="18" charset="0"/>
              </a:rPr>
              <a:t>su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hr-HR" sz="2000" dirty="0" smtClean="0">
                <a:latin typeface="Century Schoolbook" pitchFamily="18" charset="0"/>
              </a:rPr>
              <a:t>razvil</a:t>
            </a:r>
            <a:r>
              <a:rPr lang="en-US" sz="2000" dirty="0" err="1" smtClean="0">
                <a:latin typeface="Century Schoolbook" pitchFamily="18" charset="0"/>
              </a:rPr>
              <a:t>i</a:t>
            </a:r>
            <a:r>
              <a:rPr lang="hr-HR" sz="2000" dirty="0" smtClean="0">
                <a:latin typeface="Century Schoolbook" pitchFamily="18" charset="0"/>
              </a:rPr>
              <a:t> napravu koja je reproducirala trodimenzionalnu sliku objekta</a:t>
            </a:r>
            <a:r>
              <a:rPr lang="en-US" sz="2000" dirty="0" smtClean="0">
                <a:latin typeface="Century Schoolbook" pitchFamily="18" charset="0"/>
              </a:rPr>
              <a:t>. </a:t>
            </a:r>
            <a:r>
              <a:rPr lang="hr-HR" sz="2000" dirty="0" smtClean="0">
                <a:latin typeface="Century Schoolbook" pitchFamily="18" charset="0"/>
              </a:rPr>
              <a:t>Nastao je prvi </a:t>
            </a:r>
            <a:r>
              <a:rPr lang="hr-HR" sz="2000" b="1" i="1" dirty="0" smtClean="0">
                <a:latin typeface="Century Schoolbook" pitchFamily="18" charset="0"/>
              </a:rPr>
              <a:t>diffuse-light</a:t>
            </a:r>
            <a:r>
              <a:rPr lang="hr-HR" sz="2000" i="1" dirty="0" smtClean="0">
                <a:latin typeface="Century Schoolbook" pitchFamily="18" charset="0"/>
              </a:rPr>
              <a:t> </a:t>
            </a:r>
            <a:r>
              <a:rPr lang="hr-HR" sz="2000" b="1" i="1" dirty="0" smtClean="0">
                <a:latin typeface="Century Schoolbook" pitchFamily="18" charset="0"/>
              </a:rPr>
              <a:t>hologram</a:t>
            </a:r>
            <a:r>
              <a:rPr lang="hr-HR" sz="2000" dirty="0" smtClean="0">
                <a:latin typeface="Century Schoolbook" pitchFamily="18" charset="0"/>
              </a:rPr>
              <a:t>.</a:t>
            </a:r>
            <a:endParaRPr lang="en-US" sz="2000" dirty="0">
              <a:latin typeface="Century Schoolbook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1444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s-Latn-B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H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istorija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holografije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2143116"/>
            <a:ext cx="478631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q"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hr-H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Njihovi su hologrami omogućili uvjerljivije trodimenzionalne prikaze zbog prikladnih osobina laserskog zračenja. </a:t>
            </a: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</p:txBody>
      </p:sp>
      <p:pic>
        <p:nvPicPr>
          <p:cNvPr id="9" name="Picture 8" descr="Slike\LeithUpatnieks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928802"/>
            <a:ext cx="32004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0" y="4643446"/>
            <a:ext cx="9143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Treba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napomenuti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da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su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davno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prije</a:t>
            </a:r>
            <a:r>
              <a:rPr lang="en-US" sz="2000" dirty="0" smtClean="0">
                <a:latin typeface="Century Schoolbook" pitchFamily="18" charset="0"/>
              </a:rPr>
              <a:t> Dennis Gabor-a </a:t>
            </a:r>
            <a:r>
              <a:rPr lang="en-US" sz="2000" dirty="0" err="1" smtClean="0">
                <a:latin typeface="Century Schoolbook" pitchFamily="18" charset="0"/>
              </a:rPr>
              <a:t>određena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otkrića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tadašnjih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naučnika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stvorila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pretpostavke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za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pronalaženje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razvoj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tehnike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holografije</a:t>
            </a:r>
            <a:r>
              <a:rPr lang="en-US" sz="2000" dirty="0" smtClean="0">
                <a:latin typeface="Century Schoolbook" pitchFamily="18" charset="0"/>
              </a:rPr>
              <a:t>, </a:t>
            </a:r>
            <a:r>
              <a:rPr lang="en-US" sz="2000" dirty="0" err="1" smtClean="0">
                <a:latin typeface="Century Schoolbook" pitchFamily="18" charset="0"/>
              </a:rPr>
              <a:t>npr</a:t>
            </a:r>
            <a:r>
              <a:rPr lang="en-US" sz="2000" dirty="0" smtClean="0">
                <a:latin typeface="Century Schoolbook" pitchFamily="18" charset="0"/>
              </a:rPr>
              <a:t>. </a:t>
            </a:r>
            <a:r>
              <a:rPr lang="hr-HR" sz="2000" b="1" dirty="0" smtClean="0">
                <a:latin typeface="Century Schoolbook" pitchFamily="18" charset="0"/>
              </a:rPr>
              <a:t>1672.god.</a:t>
            </a:r>
            <a:r>
              <a:rPr lang="en-US" sz="2000" b="1" dirty="0" smtClean="0">
                <a:latin typeface="Century Schoolbook" pitchFamily="18" charset="0"/>
              </a:rPr>
              <a:t> </a:t>
            </a:r>
            <a:r>
              <a:rPr lang="hr-HR" sz="2000" dirty="0" smtClean="0">
                <a:latin typeface="Century Schoolbook" pitchFamily="18" charset="0"/>
              </a:rPr>
              <a:t>Isaac Newton je uz pomoć prizme razdijelio val bijele svjetlosti na njegove spektralne komponente</a:t>
            </a:r>
            <a:r>
              <a:rPr lang="en-US" sz="2000" dirty="0" smtClean="0">
                <a:latin typeface="Century Schoolbook" pitchFamily="18" charset="0"/>
              </a:rPr>
              <a:t>.</a:t>
            </a:r>
          </a:p>
          <a:p>
            <a:pPr>
              <a:buClr>
                <a:schemeClr val="tx2"/>
              </a:buClr>
              <a:buFont typeface="Wingdings" pitchFamily="2" charset="2"/>
              <a:buChar char="q"/>
            </a:pPr>
            <a:endParaRPr lang="en-US" sz="2000" dirty="0" smtClean="0">
              <a:latin typeface="Century Schoolbook" pitchFamily="18" charset="0"/>
            </a:endParaRPr>
          </a:p>
          <a:p>
            <a:pPr>
              <a:buClr>
                <a:schemeClr val="tx2"/>
              </a:buClr>
              <a:buFont typeface="Wingdings" pitchFamily="2" charset="2"/>
              <a:buChar char="q"/>
            </a:pPr>
            <a:endParaRPr lang="en-US" sz="2000" dirty="0">
              <a:latin typeface="Century Schoolbook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1444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Nastanak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holograma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78592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Hologramski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zapis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nastaje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miješanjem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dvije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laserske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zrake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unutar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holografskog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materijala</a:t>
            </a:r>
            <a:r>
              <a:rPr lang="en-US" sz="2000" dirty="0" smtClean="0">
                <a:latin typeface="Century Schoolbook" pitchFamily="18" charset="0"/>
              </a:rPr>
              <a:t>.</a:t>
            </a:r>
            <a:endParaRPr lang="en-US" sz="2000" dirty="0">
              <a:latin typeface="Century Schoolbook" pitchFamily="18" charset="0"/>
            </a:endParaRPr>
          </a:p>
        </p:txBody>
      </p:sp>
      <p:pic>
        <p:nvPicPr>
          <p:cNvPr id="7" name="Picture 6" descr="Slike\interferencija1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714620"/>
            <a:ext cx="7286400" cy="21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0" y="514351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 smtClean="0"/>
              <a:t> </a:t>
            </a:r>
            <a:r>
              <a:rPr lang="hr-HR" dirty="0" smtClean="0"/>
              <a:t>Interferencijski uzorak nastao unutar holografskog materijala ostaje zabilježen u materijalu i nakon što zrake njime više ne prolaze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1444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Nastanak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holograma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85720" y="1643050"/>
            <a:ext cx="3786214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q"/>
              <a:tabLst/>
            </a:pPr>
            <a:r>
              <a:rPr lang="en-US" sz="2000" dirty="0" smtClean="0">
                <a:latin typeface="Century Schoolbook" pitchFamily="18" charset="0"/>
                <a:ea typeface="Times New Roman" pitchFamily="18" charset="0"/>
              </a:rPr>
              <a:t> </a:t>
            </a:r>
            <a:r>
              <a:rPr lang="bs-Latn-BA" sz="2000" dirty="0" smtClean="0">
                <a:latin typeface="Century Schoolbook" pitchFamily="18" charset="0"/>
                <a:ea typeface="Times New Roman" pitchFamily="18" charset="0"/>
              </a:rPr>
              <a:t>Na slici je prikazana tehnika dobijanja holografske slike predmeta.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q"/>
              <a:tabLst/>
            </a:pPr>
            <a:endParaRPr kumimoji="0" lang="bs-Latn-B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000" dirty="0" err="1" smtClean="0">
                <a:latin typeface="Century Schoolbook" pitchFamily="18" charset="0"/>
              </a:rPr>
              <a:t>Fizikalna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osnova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holografskog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prikaza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bilo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kojeg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predmeta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jeste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interferencija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svjetlosnih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valova</a:t>
            </a:r>
            <a:r>
              <a:rPr lang="en-US" sz="2000" dirty="0" smtClean="0">
                <a:latin typeface="Century Schoolbook" pitchFamily="18" charset="0"/>
              </a:rPr>
              <a:t>. </a:t>
            </a:r>
            <a:endParaRPr lang="bs-Latn-BA" sz="2000" dirty="0" smtClean="0">
              <a:latin typeface="Century Schoolbook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q"/>
            </a:pPr>
            <a:endParaRPr kumimoji="0" lang="bs-Latn-B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000" dirty="0" err="1" smtClean="0">
                <a:latin typeface="Century Schoolbook" pitchFamily="18" charset="0"/>
              </a:rPr>
              <a:t>Najnovija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eksperimentalna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istraživanja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pokazuju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da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princip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holografije</a:t>
            </a:r>
            <a:r>
              <a:rPr lang="en-US" sz="2000" dirty="0" smtClean="0">
                <a:latin typeface="Century Schoolbook" pitchFamily="18" charset="0"/>
              </a:rPr>
              <a:t> ne </a:t>
            </a:r>
            <a:r>
              <a:rPr lang="en-US" sz="2000" dirty="0" err="1" smtClean="0">
                <a:latin typeface="Century Schoolbook" pitchFamily="18" charset="0"/>
              </a:rPr>
              <a:t>vrijedi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samo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za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svjetlosne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valove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nego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za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valove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materije</a:t>
            </a:r>
            <a:r>
              <a:rPr lang="en-US" sz="2000" dirty="0" smtClean="0">
                <a:latin typeface="Century Schoolbook" pitchFamily="18" charset="0"/>
              </a:rPr>
              <a:t>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</p:txBody>
      </p:sp>
      <p:pic>
        <p:nvPicPr>
          <p:cNvPr id="6" name="Picture 5" descr="G:\Hologrami\slike\holo.jpe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1714488"/>
            <a:ext cx="4093200" cy="49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5286388"/>
          </a:xfrm>
        </p:spPr>
        <p:txBody>
          <a:bodyPr>
            <a:normAutofit/>
          </a:bodyPr>
          <a:lstStyle/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000" b="1" dirty="0" err="1" smtClean="0">
                <a:latin typeface="Century Schoolbook" pitchFamily="18" charset="0"/>
              </a:rPr>
              <a:t>transmisijski</a:t>
            </a:r>
            <a:r>
              <a:rPr lang="en-US" sz="2000" b="1" dirty="0" smtClean="0">
                <a:latin typeface="Century Schoolbook" pitchFamily="18" charset="0"/>
              </a:rPr>
              <a:t> </a:t>
            </a:r>
            <a:r>
              <a:rPr lang="en-US" sz="2000" b="1" dirty="0" err="1" smtClean="0">
                <a:latin typeface="Century Schoolbook" pitchFamily="18" charset="0"/>
              </a:rPr>
              <a:t>hologrami</a:t>
            </a:r>
            <a:r>
              <a:rPr lang="en-US" sz="2000" dirty="0" smtClean="0">
                <a:latin typeface="Century Schoolbook" pitchFamily="18" charset="0"/>
              </a:rPr>
              <a:t> : </a:t>
            </a:r>
            <a:r>
              <a:rPr lang="en-US" sz="2000" dirty="0" err="1" smtClean="0">
                <a:latin typeface="Century Schoolbook" pitchFamily="18" charset="0"/>
              </a:rPr>
              <a:t>nastaju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kad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obje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laserske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zrake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obasjaju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holografski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materijal</a:t>
            </a:r>
            <a:r>
              <a:rPr lang="en-US" sz="2000" dirty="0" smtClean="0">
                <a:latin typeface="Century Schoolbook" pitchFamily="18" charset="0"/>
              </a:rPr>
              <a:t> s </a:t>
            </a:r>
            <a:r>
              <a:rPr lang="en-US" sz="2000" dirty="0" err="1" smtClean="0">
                <a:latin typeface="Century Schoolbook" pitchFamily="18" charset="0"/>
              </a:rPr>
              <a:t>iste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strane</a:t>
            </a:r>
            <a:r>
              <a:rPr lang="en-US" sz="2000" dirty="0" smtClean="0">
                <a:latin typeface="Century Schoolbook" pitchFamily="18" charset="0"/>
              </a:rPr>
              <a:t>, </a:t>
            </a:r>
            <a:r>
              <a:rPr lang="en-US" sz="2000" dirty="0" err="1" smtClean="0">
                <a:latin typeface="Century Schoolbook" pitchFamily="18" charset="0"/>
              </a:rPr>
              <a:t>vidljivi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uz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pomoć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laserskog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osvjetljenja</a:t>
            </a:r>
            <a:endParaRPr lang="en-US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None/>
            </a:pPr>
            <a:endParaRPr lang="en-US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000" b="1" dirty="0" err="1" smtClean="0">
                <a:latin typeface="Century Schoolbook" pitchFamily="18" charset="0"/>
              </a:rPr>
              <a:t>refleksijski</a:t>
            </a:r>
            <a:r>
              <a:rPr lang="en-US" sz="2000" b="1" dirty="0" smtClean="0">
                <a:latin typeface="Century Schoolbook" pitchFamily="18" charset="0"/>
              </a:rPr>
              <a:t> </a:t>
            </a:r>
            <a:r>
              <a:rPr lang="en-US" sz="2000" b="1" dirty="0" err="1" smtClean="0">
                <a:latin typeface="Century Schoolbook" pitchFamily="18" charset="0"/>
              </a:rPr>
              <a:t>hologrami</a:t>
            </a:r>
            <a:r>
              <a:rPr lang="en-US" sz="2000" b="1" dirty="0" smtClean="0">
                <a:latin typeface="Century Schoolbook" pitchFamily="18" charset="0"/>
              </a:rPr>
              <a:t> </a:t>
            </a:r>
            <a:r>
              <a:rPr lang="en-US" sz="2000" b="1" dirty="0" err="1" smtClean="0">
                <a:latin typeface="Century Schoolbook" pitchFamily="18" charset="0"/>
              </a:rPr>
              <a:t>za</a:t>
            </a:r>
            <a:r>
              <a:rPr lang="en-US" sz="2000" b="1" dirty="0" smtClean="0">
                <a:latin typeface="Century Schoolbook" pitchFamily="18" charset="0"/>
              </a:rPr>
              <a:t> </a:t>
            </a:r>
            <a:r>
              <a:rPr lang="en-US" sz="2000" b="1" dirty="0" err="1" smtClean="0">
                <a:latin typeface="Century Schoolbook" pitchFamily="18" charset="0"/>
              </a:rPr>
              <a:t>bijelo</a:t>
            </a:r>
            <a:r>
              <a:rPr lang="en-US" sz="2000" b="1" dirty="0" smtClean="0">
                <a:latin typeface="Century Schoolbook" pitchFamily="18" charset="0"/>
              </a:rPr>
              <a:t> </a:t>
            </a:r>
            <a:r>
              <a:rPr lang="en-US" sz="2000" b="1" dirty="0" err="1" smtClean="0">
                <a:latin typeface="Century Schoolbook" pitchFamily="18" charset="0"/>
              </a:rPr>
              <a:t>svjetlo</a:t>
            </a:r>
            <a:r>
              <a:rPr lang="en-US" sz="2000" dirty="0" smtClean="0">
                <a:solidFill>
                  <a:schemeClr val="tx2"/>
                </a:solidFill>
                <a:latin typeface="Century Schoolbook" pitchFamily="18" charset="0"/>
              </a:rPr>
              <a:t> </a:t>
            </a:r>
            <a:r>
              <a:rPr lang="en-US" sz="2000" dirty="0" smtClean="0">
                <a:latin typeface="Century Schoolbook" pitchFamily="18" charset="0"/>
              </a:rPr>
              <a:t>: </a:t>
            </a:r>
            <a:r>
              <a:rPr lang="en-US" sz="2000" dirty="0" err="1" smtClean="0">
                <a:latin typeface="Century Schoolbook" pitchFamily="18" charset="0"/>
              </a:rPr>
              <a:t>nastaju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kad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zrake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obasjaju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holografski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materijal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suprotnih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strana</a:t>
            </a:r>
            <a:endParaRPr lang="en-US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None/>
            </a:pPr>
            <a:endParaRPr lang="en-US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000" b="1" dirty="0" err="1" smtClean="0">
                <a:latin typeface="Century Schoolbook" pitchFamily="18" charset="0"/>
              </a:rPr>
              <a:t>hologrami</a:t>
            </a:r>
            <a:r>
              <a:rPr lang="en-US" sz="2000" b="1" dirty="0" smtClean="0">
                <a:latin typeface="Century Schoolbook" pitchFamily="18" charset="0"/>
              </a:rPr>
              <a:t> s </a:t>
            </a:r>
            <a:r>
              <a:rPr lang="en-US" sz="2000" b="1" dirty="0" err="1" smtClean="0">
                <a:latin typeface="Century Schoolbook" pitchFamily="18" charset="0"/>
              </a:rPr>
              <a:t>nekoliko</a:t>
            </a:r>
            <a:r>
              <a:rPr lang="en-US" sz="2000" b="1" dirty="0" smtClean="0">
                <a:latin typeface="Century Schoolbook" pitchFamily="18" charset="0"/>
              </a:rPr>
              <a:t> </a:t>
            </a:r>
            <a:r>
              <a:rPr lang="en-US" sz="2000" b="1" dirty="0" err="1" smtClean="0">
                <a:latin typeface="Century Schoolbook" pitchFamily="18" charset="0"/>
              </a:rPr>
              <a:t>slika</a:t>
            </a:r>
            <a:r>
              <a:rPr lang="en-US" sz="2000" dirty="0" smtClean="0">
                <a:latin typeface="Century Schoolbook" pitchFamily="18" charset="0"/>
              </a:rPr>
              <a:t> : u </a:t>
            </a:r>
            <a:r>
              <a:rPr lang="en-US" sz="2000" dirty="0" err="1" smtClean="0">
                <a:latin typeface="Century Schoolbook" pitchFamily="18" charset="0"/>
              </a:rPr>
              <a:t>holografskom</a:t>
            </a:r>
            <a:r>
              <a:rPr lang="en-US" sz="2000" dirty="0" smtClean="0">
                <a:latin typeface="Century Schoolbook" pitchFamily="18" charset="0"/>
              </a:rPr>
              <a:t> je </a:t>
            </a:r>
            <a:r>
              <a:rPr lang="en-US" sz="2000" dirty="0" err="1" smtClean="0">
                <a:latin typeface="Century Schoolbook" pitchFamily="18" charset="0"/>
              </a:rPr>
              <a:t>materijalu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pohranjeno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nekoliko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slika</a:t>
            </a:r>
            <a:r>
              <a:rPr lang="en-US" sz="2000" dirty="0" smtClean="0">
                <a:latin typeface="Century Schoolbook" pitchFamily="18" charset="0"/>
              </a:rPr>
              <a:t>, </a:t>
            </a:r>
            <a:r>
              <a:rPr lang="en-US" sz="2000" dirty="0" err="1" smtClean="0">
                <a:latin typeface="Century Schoolbook" pitchFamily="18" charset="0"/>
              </a:rPr>
              <a:t>svaka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vidljiva</a:t>
            </a:r>
            <a:r>
              <a:rPr lang="en-US" sz="2000" dirty="0" smtClean="0">
                <a:latin typeface="Century Schoolbook" pitchFamily="18" charset="0"/>
              </a:rPr>
              <a:t> pod </a:t>
            </a:r>
            <a:r>
              <a:rPr lang="en-US" sz="2000" dirty="0" err="1" smtClean="0">
                <a:latin typeface="Century Schoolbook" pitchFamily="18" charset="0"/>
              </a:rPr>
              <a:t>različitim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uglom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gledanja</a:t>
            </a:r>
            <a:endParaRPr lang="en-US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endParaRPr lang="en-US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000" b="1" dirty="0" err="1" smtClean="0">
                <a:latin typeface="Century Schoolbook" pitchFamily="18" charset="0"/>
              </a:rPr>
              <a:t>multipleksirani</a:t>
            </a:r>
            <a:r>
              <a:rPr lang="en-US" sz="2000" b="1" dirty="0" smtClean="0">
                <a:latin typeface="Century Schoolbook" pitchFamily="18" charset="0"/>
              </a:rPr>
              <a:t> </a:t>
            </a:r>
            <a:r>
              <a:rPr lang="en-US" sz="2000" b="1" dirty="0" err="1" smtClean="0">
                <a:latin typeface="Century Schoolbook" pitchFamily="18" charset="0"/>
              </a:rPr>
              <a:t>hologrami</a:t>
            </a:r>
            <a:r>
              <a:rPr lang="en-US" sz="2000" dirty="0" smtClean="0">
                <a:latin typeface="Century Schoolbook" pitchFamily="18" charset="0"/>
              </a:rPr>
              <a:t> : </a:t>
            </a:r>
            <a:r>
              <a:rPr lang="en-US" sz="2000" dirty="0" err="1" smtClean="0">
                <a:latin typeface="Century Schoolbook" pitchFamily="18" charset="0"/>
              </a:rPr>
              <a:t>sadrže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mnogo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pojedinačnih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slika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što</a:t>
            </a:r>
            <a:r>
              <a:rPr lang="en-US" sz="2000" dirty="0" smtClean="0">
                <a:latin typeface="Century Schoolbook" pitchFamily="18" charset="0"/>
              </a:rPr>
              <a:t> je </a:t>
            </a:r>
            <a:r>
              <a:rPr lang="en-US" sz="2000" dirty="0" err="1" smtClean="0">
                <a:latin typeface="Century Schoolbook" pitchFamily="18" charset="0"/>
              </a:rPr>
              <a:t>obično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iskorišteno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za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trodimenzionalni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opis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objekata</a:t>
            </a:r>
            <a:endParaRPr lang="en-US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None/>
            </a:pPr>
            <a:endParaRPr lang="en-US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000" b="1" dirty="0" err="1" smtClean="0">
                <a:latin typeface="Century Schoolbook" pitchFamily="18" charset="0"/>
              </a:rPr>
              <a:t>hologrami</a:t>
            </a:r>
            <a:r>
              <a:rPr lang="en-US" sz="2000" b="1" dirty="0" smtClean="0">
                <a:latin typeface="Century Schoolbook" pitchFamily="18" charset="0"/>
              </a:rPr>
              <a:t> u </a:t>
            </a:r>
            <a:r>
              <a:rPr lang="en-US" sz="2000" b="1" dirty="0" err="1" smtClean="0">
                <a:latin typeface="Century Schoolbook" pitchFamily="18" charset="0"/>
              </a:rPr>
              <a:t>boji</a:t>
            </a:r>
            <a:r>
              <a:rPr lang="en-US" sz="2000" dirty="0" smtClean="0">
                <a:latin typeface="Century Schoolbook" pitchFamily="18" charset="0"/>
              </a:rPr>
              <a:t> : </a:t>
            </a:r>
            <a:r>
              <a:rPr lang="en-US" sz="2000" dirty="0" err="1" smtClean="0">
                <a:latin typeface="Century Schoolbook" pitchFamily="18" charset="0"/>
              </a:rPr>
              <a:t>ista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slika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prikazana</a:t>
            </a:r>
            <a:r>
              <a:rPr lang="en-US" sz="2000" dirty="0" smtClean="0">
                <a:latin typeface="Century Schoolbook" pitchFamily="18" charset="0"/>
              </a:rPr>
              <a:t> je u </a:t>
            </a:r>
            <a:r>
              <a:rPr lang="en-US" sz="2000" dirty="0" err="1" smtClean="0">
                <a:latin typeface="Century Schoolbook" pitchFamily="18" charset="0"/>
              </a:rPr>
              <a:t>drugoj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boji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prilikom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mijenjanja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ugla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gledanja</a:t>
            </a:r>
            <a:endParaRPr lang="en-US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endParaRPr lang="en-US" sz="2000" dirty="0" smtClean="0">
              <a:latin typeface="Century Schoolbook" pitchFamily="18" charset="0"/>
            </a:endParaRPr>
          </a:p>
          <a:p>
            <a:pPr algn="just">
              <a:buNone/>
            </a:pPr>
            <a:endParaRPr lang="en-US" sz="2000" dirty="0" smtClean="0">
              <a:latin typeface="Century Schoolbook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1444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Vrste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holograma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1444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s-Latn-B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Čitanje holograma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57161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bs-Latn-BA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Da</a:t>
            </a:r>
            <a:r>
              <a:rPr lang="en-US" sz="2000" dirty="0" smtClean="0">
                <a:latin typeface="Century Schoolbook" pitchFamily="18" charset="0"/>
              </a:rPr>
              <a:t> bi se </a:t>
            </a:r>
            <a:r>
              <a:rPr lang="en-US" sz="2000" dirty="0" err="1" smtClean="0">
                <a:latin typeface="Century Schoolbook" pitchFamily="18" charset="0"/>
              </a:rPr>
              <a:t>iz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holograma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opet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rekonstruisala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slika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potrebno</a:t>
            </a:r>
            <a:r>
              <a:rPr lang="en-US" sz="2000" dirty="0" smtClean="0">
                <a:latin typeface="Century Schoolbook" pitchFamily="18" charset="0"/>
              </a:rPr>
              <a:t> je </a:t>
            </a:r>
            <a:r>
              <a:rPr lang="en-US" sz="2000" dirty="0" err="1" smtClean="0">
                <a:latin typeface="Century Schoolbook" pitchFamily="18" charset="0"/>
              </a:rPr>
              <a:t>ponoviti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postupak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kakav</a:t>
            </a:r>
            <a:r>
              <a:rPr lang="en-US" sz="2000" dirty="0" smtClean="0">
                <a:latin typeface="Century Schoolbook" pitchFamily="18" charset="0"/>
              </a:rPr>
              <a:t> je </a:t>
            </a:r>
            <a:r>
              <a:rPr lang="en-US" sz="2000" dirty="0" err="1" smtClean="0">
                <a:latin typeface="Century Schoolbook" pitchFamily="18" charset="0"/>
              </a:rPr>
              <a:t>primjenjen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prilikom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dobijanja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holograma</a:t>
            </a:r>
            <a:r>
              <a:rPr lang="en-US" sz="2000" dirty="0" smtClean="0">
                <a:latin typeface="Century Schoolbook" pitchFamily="18" charset="0"/>
              </a:rPr>
              <a:t>.</a:t>
            </a:r>
            <a:endParaRPr lang="en-US" sz="2000" dirty="0">
              <a:latin typeface="Century Schoolbook" pitchFamily="18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2357430"/>
            <a:ext cx="4089600" cy="3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5429264"/>
            <a:ext cx="91439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q"/>
              <a:tabLst/>
            </a:pPr>
            <a:r>
              <a:rPr kumimoji="0" lang="hr-H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Times New Roman" pitchFamily="18" charset="0"/>
              </a:rPr>
              <a:t> Slika objekta dobijena reprodukcijom holograma vjerna je objektu, iste je veličine kao i objekat, a zavisno od ugla posmatranja holograma, moguće je uočiti i predmete koji stoje jedan iza drugoga. </a:t>
            </a: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1444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s-Latn-B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Hologrami u praksi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71448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-HR" sz="2000" dirty="0" smtClean="0">
                <a:latin typeface="Century Schoolbook" pitchFamily="18" charset="0"/>
              </a:rPr>
              <a:t>Područje primjene holograma je jako široko: u nauci, računarima, tehnologiji, umjetnosti, zabavnoj industriji, kao i u svakodnevnoj upotrebi. </a:t>
            </a:r>
            <a:endParaRPr lang="en-US" sz="2000" dirty="0">
              <a:latin typeface="Century Schoolbook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3143249"/>
            <a:ext cx="42148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bs-Latn-BA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Upotreba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holograma</a:t>
            </a:r>
            <a:r>
              <a:rPr lang="en-US" sz="2000" dirty="0" smtClean="0">
                <a:latin typeface="Century Schoolbook" pitchFamily="18" charset="0"/>
              </a:rPr>
              <a:t> se </a:t>
            </a:r>
            <a:r>
              <a:rPr lang="en-US" sz="2000" dirty="0" err="1" smtClean="0">
                <a:latin typeface="Century Schoolbook" pitchFamily="18" charset="0"/>
              </a:rPr>
              <a:t>pokazala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jako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dobro</a:t>
            </a:r>
            <a:r>
              <a:rPr lang="en-US" sz="2000" dirty="0" smtClean="0">
                <a:latin typeface="Century Schoolbook" pitchFamily="18" charset="0"/>
              </a:rPr>
              <a:t> u </a:t>
            </a:r>
            <a:r>
              <a:rPr lang="en-US" sz="2000" dirty="0" err="1" smtClean="0">
                <a:latin typeface="Century Schoolbook" pitchFamily="18" charset="0"/>
              </a:rPr>
              <a:t>zračnim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lukama</a:t>
            </a:r>
            <a:r>
              <a:rPr lang="en-US" sz="2000" dirty="0" smtClean="0">
                <a:latin typeface="Century Schoolbook" pitchFamily="18" charset="0"/>
              </a:rPr>
              <a:t>.</a:t>
            </a:r>
            <a:endParaRPr lang="bs-Latn-BA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endParaRPr lang="bs-Latn-BA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bs-Latn-BA" sz="2000" dirty="0" smtClean="0"/>
              <a:t>  </a:t>
            </a:r>
            <a:r>
              <a:rPr lang="bs-Latn-BA" sz="2000" dirty="0" smtClean="0">
                <a:latin typeface="Century Schoolbook" pitchFamily="18" charset="0"/>
              </a:rPr>
              <a:t>Uvjerljivi hologram </a:t>
            </a:r>
            <a:r>
              <a:rPr lang="en-US" sz="2000" dirty="0" err="1" smtClean="0">
                <a:latin typeface="Century Schoolbook" pitchFamily="18" charset="0"/>
              </a:rPr>
              <a:t>domaćin</a:t>
            </a:r>
            <a:r>
              <a:rPr lang="bs-Latn-BA" sz="2000" dirty="0" smtClean="0">
                <a:latin typeface="Century Schoolbook" pitchFamily="18" charset="0"/>
              </a:rPr>
              <a:t>a</a:t>
            </a:r>
            <a:r>
              <a:rPr lang="en-US" sz="2000" dirty="0" smtClean="0">
                <a:latin typeface="Century Schoolbook" pitchFamily="18" charset="0"/>
              </a:rPr>
              <a:t> u </a:t>
            </a:r>
            <a:r>
              <a:rPr lang="en-US" sz="2000" dirty="0" err="1" smtClean="0">
                <a:latin typeface="Century Schoolbook" pitchFamily="18" charset="0"/>
              </a:rPr>
              <a:t>zračnoj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luci</a:t>
            </a:r>
            <a:r>
              <a:rPr lang="en-US" sz="2000" dirty="0" smtClean="0">
                <a:latin typeface="Century Schoolbook" pitchFamily="18" charset="0"/>
              </a:rPr>
              <a:t> Manchester</a:t>
            </a:r>
            <a:r>
              <a:rPr lang="bs-Latn-BA" sz="2000" dirty="0" smtClean="0">
                <a:latin typeface="Century Schoolbook" pitchFamily="18" charset="0"/>
              </a:rPr>
              <a:t>.</a:t>
            </a:r>
            <a:endParaRPr lang="en-US" sz="2000" dirty="0">
              <a:latin typeface="Century Schoolbook" pitchFamily="18" charset="0"/>
            </a:endParaRPr>
          </a:p>
        </p:txBody>
      </p:sp>
      <p:pic>
        <p:nvPicPr>
          <p:cNvPr id="8" name="place" descr="http://www.24sata.hr/image/hologrami-djelatnika-u-zracnoj-luci-putnicima-daju-upozorenja-504x335-20110104-20110129131651-cc45d0777bafa218932ebdc10a94a0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3071810"/>
            <a:ext cx="4528800" cy="337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1444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s-Latn-B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Hologrami u praksi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928802"/>
            <a:ext cx="9144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buClr>
                <a:schemeClr val="tx2"/>
              </a:buClr>
              <a:buFont typeface="Wingdings" pitchFamily="2" charset="2"/>
              <a:buChar char="q"/>
            </a:pPr>
            <a:r>
              <a:rPr lang="en-US" sz="2000" dirty="0" smtClean="0">
                <a:latin typeface="Century Schoolbook" pitchFamily="18" charset="0"/>
              </a:rPr>
              <a:t> F</a:t>
            </a:r>
            <a:r>
              <a:rPr lang="bs-Latn-BA" sz="2000" dirty="0" smtClean="0">
                <a:latin typeface="Century Schoolbook" pitchFamily="18" charset="0"/>
              </a:rPr>
              <a:t>irm</a:t>
            </a:r>
            <a:r>
              <a:rPr lang="en-US" sz="2000" dirty="0" smtClean="0">
                <a:latin typeface="Century Schoolbook" pitchFamily="18" charset="0"/>
              </a:rPr>
              <a:t>a</a:t>
            </a:r>
            <a:r>
              <a:rPr lang="bs-Latn-BA" sz="2000" dirty="0" smtClean="0">
                <a:latin typeface="Century Schoolbook" pitchFamily="18" charset="0"/>
              </a:rPr>
              <a:t> Pioneer je razvila novi uređaj koji za dva sata može izraditi hologram u boji, a zbog novog načina izrade, može izraditi i hologram od podataka s 3D/4D ultrazvuka. </a:t>
            </a:r>
            <a:endParaRPr lang="en-US" sz="2000" b="1" dirty="0" smtClean="0">
              <a:latin typeface="Century Schoolbook" pitchFamily="18" charset="0"/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3786190"/>
            <a:ext cx="32861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buClr>
                <a:schemeClr val="tx2"/>
              </a:buClr>
              <a:buFont typeface="Wingdings" pitchFamily="2" charset="2"/>
              <a:buChar char="q"/>
            </a:pPr>
            <a:r>
              <a:rPr lang="en-US" dirty="0" smtClean="0">
                <a:latin typeface="Century Schoolbook" pitchFamily="18" charset="0"/>
              </a:rPr>
              <a:t> </a:t>
            </a:r>
            <a:r>
              <a:rPr lang="bs-Latn-BA" sz="2000" dirty="0" smtClean="0">
                <a:latin typeface="Century Schoolbook" pitchFamily="18" charset="0"/>
              </a:rPr>
              <a:t>Pioneer je 2013. godine najavio novu uslugu kojom će roditelji moći izraditi 3D/4D holograme s izrazima lica svojih nerođenih beba.</a:t>
            </a:r>
            <a:endParaRPr lang="en-US" sz="2000" b="1" dirty="0" smtClean="0">
              <a:latin typeface="Century Schoolbook" pitchFamily="18" charset="0"/>
            </a:endParaRPr>
          </a:p>
        </p:txBody>
      </p:sp>
      <p:pic>
        <p:nvPicPr>
          <p:cNvPr id="7171" name="Picture 3" descr="C:\Documents and Settings\zinetakasumovic\Desktop\Hologrami\slike\hologram beb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934" y="3643314"/>
            <a:ext cx="4656579" cy="241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ight Arrow 12"/>
          <p:cNvSpPr/>
          <p:nvPr/>
        </p:nvSpPr>
        <p:spPr>
          <a:xfrm>
            <a:off x="2857488" y="5429264"/>
            <a:ext cx="978408" cy="21431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1444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s-Latn-B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Hologrami u praksi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785927"/>
            <a:ext cx="91440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bs-Latn-BA" sz="2000" dirty="0" smtClean="0">
                <a:latin typeface="Century Schoolbook" pitchFamily="18" charset="0"/>
              </a:rPr>
              <a:t> </a:t>
            </a:r>
            <a:r>
              <a:rPr lang="en-US" sz="2000" dirty="0" smtClean="0">
                <a:latin typeface="Century Schoolbook" pitchFamily="18" charset="0"/>
              </a:rPr>
              <a:t>Dr. Ben Long </a:t>
            </a:r>
            <a:r>
              <a:rPr lang="en-US" sz="2000" dirty="0" err="1" smtClean="0">
                <a:latin typeface="Century Schoolbook" pitchFamily="18" charset="0"/>
              </a:rPr>
              <a:t>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njegove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kolege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Univerziteta</a:t>
            </a:r>
            <a:r>
              <a:rPr lang="en-US" sz="2000" dirty="0" smtClean="0">
                <a:latin typeface="Century Schoolbook" pitchFamily="18" charset="0"/>
              </a:rPr>
              <a:t> u </a:t>
            </a:r>
            <a:r>
              <a:rPr lang="en-US" sz="2000" dirty="0" err="1" smtClean="0">
                <a:latin typeface="Century Schoolbook" pitchFamily="18" charset="0"/>
              </a:rPr>
              <a:t>Bristolu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bs-Latn-BA" sz="2000" dirty="0" smtClean="0">
                <a:latin typeface="Century Schoolbook" pitchFamily="18" charset="0"/>
              </a:rPr>
              <a:t>su zaključili su da bi bio red da se hologramima pruži osjećaj opipa, tj. da osjetite što dodirujete kada prolazite rukom preko glave hologramskog lika u zraku.</a:t>
            </a:r>
            <a:endParaRPr lang="en-US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endParaRPr lang="en-US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</a:pPr>
            <a:r>
              <a:rPr lang="bs-Latn-BA" sz="2000" dirty="0" smtClean="0">
                <a:latin typeface="Century Schoolbook" pitchFamily="18" charset="0"/>
              </a:rPr>
              <a:t> </a:t>
            </a:r>
            <a:endParaRPr lang="en-US" sz="2000" dirty="0" smtClean="0">
              <a:latin typeface="Century Schoolbook" pitchFamily="18" charset="0"/>
            </a:endParaRPr>
          </a:p>
          <a:p>
            <a:endParaRPr lang="en-US" dirty="0"/>
          </a:p>
        </p:txBody>
      </p:sp>
      <p:pic>
        <p:nvPicPr>
          <p:cNvPr id="6" name="Picture 5" descr="VIDEO: Hologrami koje osjećate dodiro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143247"/>
            <a:ext cx="3481200" cy="26928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000496" y="3286124"/>
            <a:ext cx="5143504" cy="224676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bs-Latn-BA" sz="2000" dirty="0" smtClean="0">
                <a:solidFill>
                  <a:srgbClr val="000000"/>
                </a:solidFill>
                <a:latin typeface="Century Schoolbook" pitchFamily="18" charset="0"/>
                <a:ea typeface="Times New Roman" pitchFamily="18" charset="0"/>
              </a:rPr>
              <a:t>D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r. Long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vjeruje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kako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bi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njihova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tehnologija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mogla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biti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korisna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za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mnoge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stvari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, pa bi se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tako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osim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za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potrebe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zabave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mogla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naći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u 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medicini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omogućujući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hirurzima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da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recimo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prstima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istražuju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hologramski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 CT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sken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 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"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opipavaju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"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bolesna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mjesta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entury Schoolbook" pitchFamily="18" charset="0"/>
                <a:ea typeface="Times New Roman" pitchFamily="18" charset="0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1444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s-Latn-B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Hologrami u praksi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857364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hr-HR" sz="2000" dirty="0" smtClean="0">
                <a:latin typeface="Century Schoolbook" pitchFamily="18" charset="0"/>
              </a:rPr>
              <a:t> Daleko najpopularniji od svih hologramskih prikaza u zabavnoj industriji zasigurno je EMH – Emergency Medical Hologram ili skraćeno Doctor iz popularnog serijala 'Star Trek'.</a:t>
            </a:r>
            <a:endParaRPr lang="en-US" sz="2000" dirty="0">
              <a:latin typeface="Century Schoolbook" pitchFamily="18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4572008"/>
            <a:ext cx="4714876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q"/>
              <a:tabLst/>
            </a:pPr>
            <a:r>
              <a:rPr kumimoji="0" lang="hr-H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Times New Roman" pitchFamily="18" charset="0"/>
              </a:rPr>
              <a:t> Hologrami su popularna tehnologija i u Lucasovom filmskom serijalu 'Star Wars'. U ovoj zvjezdanoj fantaziji hologrami su iskorišteni za civilnu i vojnu namjenu.</a:t>
            </a:r>
            <a:endParaRPr kumimoji="0" lang="hr-H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</p:txBody>
      </p:sp>
      <p:pic>
        <p:nvPicPr>
          <p:cNvPr id="5123" name="Picture 3" descr="dokt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928802"/>
            <a:ext cx="3600000" cy="18443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4" name="Picture 4" descr="starwar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4643446"/>
            <a:ext cx="3600000" cy="17396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ight Arrow 12"/>
          <p:cNvSpPr/>
          <p:nvPr/>
        </p:nvSpPr>
        <p:spPr>
          <a:xfrm>
            <a:off x="2786050" y="3500438"/>
            <a:ext cx="1785950" cy="21431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2714612" y="5929330"/>
            <a:ext cx="1785950" cy="214314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1444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s-Latn-B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Budućnost  holograma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1785926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q"/>
              <a:tabLst/>
            </a:pPr>
            <a:r>
              <a:rPr kumimoji="0" lang="bs-Latn-B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Istraživači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sa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Univerziteta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u Cambridge</a:t>
            </a:r>
            <a:r>
              <a:rPr kumimoji="0" lang="bs-Latn-B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-u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razvili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su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novu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metodu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za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izradu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multi-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coloured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holograma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iz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tankog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sloja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srebrenih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nanočestica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što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bi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moglo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znatno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povećati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mogućnosti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za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pohranjivanje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tipičnih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optičkih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uređaja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za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pohranu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podataka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entury Schoolbook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Schoolbook" pitchFamily="18" charset="0"/>
            </a:endParaRPr>
          </a:p>
        </p:txBody>
      </p:sp>
      <p:pic>
        <p:nvPicPr>
          <p:cNvPr id="4098" name="Picture 2" descr="C:\Documents and Settings\zinetakasumovic\Desktop\Hologrami\nanotehnologij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3500438"/>
            <a:ext cx="561975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1444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s-Latn-B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Budućnost  holograma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785927"/>
            <a:ext cx="41433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bs-Latn-BA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Poljska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kompanija</a:t>
            </a:r>
            <a:r>
              <a:rPr lang="en-US" sz="2000" dirty="0" smtClean="0">
                <a:latin typeface="Century Schoolbook" pitchFamily="18" charset="0"/>
              </a:rPr>
              <a:t> "</a:t>
            </a:r>
            <a:r>
              <a:rPr lang="en-US" sz="2000" dirty="0" err="1" smtClean="0">
                <a:latin typeface="Century Schoolbook" pitchFamily="18" charset="0"/>
              </a:rPr>
              <a:t>Leia</a:t>
            </a:r>
            <a:r>
              <a:rPr lang="en-US" sz="2000" dirty="0" smtClean="0">
                <a:latin typeface="Century Schoolbook" pitchFamily="18" charset="0"/>
              </a:rPr>
              <a:t> Display Systems</a:t>
            </a:r>
            <a:r>
              <a:rPr lang="bs-Latn-BA" sz="2000" dirty="0" smtClean="0">
                <a:latin typeface="Century Schoolbook" pitchFamily="18" charset="0"/>
              </a:rPr>
              <a:t>” </a:t>
            </a:r>
            <a:r>
              <a:rPr lang="en-US" sz="2000" dirty="0" err="1" smtClean="0">
                <a:latin typeface="Century Schoolbook" pitchFamily="18" charset="0"/>
              </a:rPr>
              <a:t>radi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na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tehnologiji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koja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će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omogućiti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hologramski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telefonski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poziv</a:t>
            </a:r>
            <a:r>
              <a:rPr lang="en-US" sz="2000" dirty="0" smtClean="0">
                <a:latin typeface="Century Schoolbook" pitchFamily="18" charset="0"/>
              </a:rPr>
              <a:t>.</a:t>
            </a:r>
            <a:endParaRPr lang="bs-Latn-BA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</a:pPr>
            <a:endParaRPr lang="bs-Latn-BA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bs-Latn-BA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Kako</a:t>
            </a:r>
            <a:r>
              <a:rPr lang="en-US" sz="2000" dirty="0" smtClean="0">
                <a:latin typeface="Century Schoolbook" pitchFamily="18" charset="0"/>
              </a:rPr>
              <a:t> bi se </a:t>
            </a:r>
            <a:r>
              <a:rPr lang="en-US" sz="2000" dirty="0" err="1" smtClean="0">
                <a:latin typeface="Century Schoolbook" pitchFamily="18" charset="0"/>
              </a:rPr>
              <a:t>uspostavio</a:t>
            </a:r>
            <a:r>
              <a:rPr lang="en-US" sz="2000" dirty="0" smtClean="0">
                <a:latin typeface="Century Schoolbook" pitchFamily="18" charset="0"/>
              </a:rPr>
              <a:t> 3D </a:t>
            </a:r>
            <a:r>
              <a:rPr lang="en-US" sz="2000" dirty="0" err="1" smtClean="0">
                <a:latin typeface="Century Schoolbook" pitchFamily="18" charset="0"/>
              </a:rPr>
              <a:t>telefonski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poziv</a:t>
            </a:r>
            <a:r>
              <a:rPr lang="en-US" sz="2000" dirty="0" smtClean="0">
                <a:latin typeface="Century Schoolbook" pitchFamily="18" charset="0"/>
              </a:rPr>
              <a:t>, </a:t>
            </a:r>
            <a:r>
              <a:rPr lang="en-US" sz="2000" dirty="0" err="1" smtClean="0">
                <a:latin typeface="Century Schoolbook" pitchFamily="18" charset="0"/>
              </a:rPr>
              <a:t>osoba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će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stajati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ispred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posebno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podešene</a:t>
            </a:r>
            <a:r>
              <a:rPr lang="bs-Latn-BA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kamere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dva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sočiva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mikrofonom</a:t>
            </a:r>
            <a:r>
              <a:rPr lang="en-US" sz="2000" dirty="0" smtClean="0">
                <a:latin typeface="Century Schoolbook" pitchFamily="18" charset="0"/>
              </a:rPr>
              <a:t>. </a:t>
            </a:r>
            <a:r>
              <a:rPr lang="en-US" sz="2000" dirty="0" err="1" smtClean="0">
                <a:latin typeface="Century Schoolbook" pitchFamily="18" charset="0"/>
              </a:rPr>
              <a:t>Dvije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slike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sočiva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će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činiti</a:t>
            </a:r>
            <a:r>
              <a:rPr lang="en-US" sz="2000" dirty="0" smtClean="0">
                <a:latin typeface="Century Schoolbook" pitchFamily="18" charset="0"/>
              </a:rPr>
              <a:t> 3D </a:t>
            </a:r>
            <a:r>
              <a:rPr lang="en-US" sz="2000" dirty="0" err="1" smtClean="0">
                <a:latin typeface="Century Schoolbook" pitchFamily="18" charset="0"/>
              </a:rPr>
              <a:t>oblik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putem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interneta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ga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prenositi</a:t>
            </a:r>
            <a:r>
              <a:rPr lang="en-US" sz="2000" dirty="0" smtClean="0">
                <a:latin typeface="Century Schoolbook" pitchFamily="18" charset="0"/>
              </a:rPr>
              <a:t> do </a:t>
            </a:r>
            <a:r>
              <a:rPr lang="en-US" sz="2000" dirty="0" err="1" smtClean="0">
                <a:latin typeface="Century Schoolbook" pitchFamily="18" charset="0"/>
              </a:rPr>
              <a:t>osobe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na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drugoj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liniji</a:t>
            </a:r>
            <a:r>
              <a:rPr lang="en-US" sz="2000" dirty="0" smtClean="0">
                <a:latin typeface="Century Schoolbook" pitchFamily="18" charset="0"/>
              </a:rPr>
              <a:t>.</a:t>
            </a:r>
            <a:endParaRPr lang="bs-Latn-BA" sz="2000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</a:pPr>
            <a:endParaRPr lang="bs-Latn-BA" sz="2000" dirty="0" smtClean="0">
              <a:latin typeface="Century Schoolbook" pitchFamily="18" charset="0"/>
            </a:endParaRPr>
          </a:p>
          <a:p>
            <a:pPr algn="just" fontAlgn="base">
              <a:buClr>
                <a:schemeClr val="tx2"/>
              </a:buClr>
              <a:buFont typeface="Wingdings" pitchFamily="2" charset="2"/>
              <a:buChar char="q"/>
            </a:pPr>
            <a:r>
              <a:rPr lang="bs-Latn-BA" sz="2000" dirty="0" smtClean="0">
                <a:latin typeface="Century Schoolbook" pitchFamily="18" charset="0"/>
              </a:rPr>
              <a:t> Kompanija se nada kako će </a:t>
            </a:r>
            <a:r>
              <a:rPr lang="en-US" sz="2000" dirty="0" err="1" smtClean="0">
                <a:latin typeface="Century Schoolbook" pitchFamily="18" charset="0"/>
              </a:rPr>
              <a:t>ovaj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izum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biti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na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tržištu</a:t>
            </a:r>
            <a:r>
              <a:rPr lang="en-US" sz="2000" dirty="0" smtClean="0">
                <a:latin typeface="Century Schoolbook" pitchFamily="18" charset="0"/>
              </a:rPr>
              <a:t> </a:t>
            </a:r>
            <a:r>
              <a:rPr lang="en-US" sz="2000" dirty="0" err="1" smtClean="0">
                <a:latin typeface="Century Schoolbook" pitchFamily="18" charset="0"/>
              </a:rPr>
              <a:t>za</a:t>
            </a:r>
            <a:r>
              <a:rPr lang="en-US" sz="2000" dirty="0" smtClean="0">
                <a:latin typeface="Century Schoolbook" pitchFamily="18" charset="0"/>
              </a:rPr>
              <a:t> pet </a:t>
            </a:r>
            <a:r>
              <a:rPr lang="en-US" sz="2000" dirty="0" err="1" smtClean="0">
                <a:latin typeface="Century Schoolbook" pitchFamily="18" charset="0"/>
              </a:rPr>
              <a:t>godina</a:t>
            </a:r>
            <a:r>
              <a:rPr lang="bs-Latn-BA" sz="2000" dirty="0" smtClean="0">
                <a:latin typeface="Century Schoolbook" pitchFamily="18" charset="0"/>
              </a:rPr>
              <a:t>.</a:t>
            </a:r>
            <a:endParaRPr lang="en-US" sz="2000" b="1" dirty="0" smtClean="0">
              <a:latin typeface="Century Schoolbook" pitchFamily="18" charset="0"/>
            </a:endParaRPr>
          </a:p>
          <a:p>
            <a:pPr fontAlgn="base">
              <a:buClr>
                <a:schemeClr val="tx2"/>
              </a:buClr>
            </a:pPr>
            <a:endParaRPr lang="en-US" sz="2000" b="1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endParaRPr lang="en-US" sz="2000" dirty="0">
              <a:latin typeface="Century Schoolbook" pitchFamily="18" charset="0"/>
            </a:endParaRPr>
          </a:p>
        </p:txBody>
      </p:sp>
      <p:pic>
        <p:nvPicPr>
          <p:cNvPr id="7" name="Picture 6" descr="http://static.klix.ba/media/images/vijesti/140105004.1_mn.jpg">
            <a:hlinkClick r:id="rId3" tooltip="&quot;&quot;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1928802"/>
            <a:ext cx="4399200" cy="374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Documents and Settings\zinetakasumovic\Desktop\Hologrami\slike\hologram cal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3067050"/>
            <a:ext cx="5905500" cy="3790950"/>
          </a:xfrm>
          <a:prstGeom prst="rect">
            <a:avLst/>
          </a:prstGeom>
          <a:noFill/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1444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s-Latn-B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Zaključak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857364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sr-Latn-CS" sz="2000" dirty="0" smtClean="0">
                <a:latin typeface="Century Schoolbook" pitchFamily="18" charset="0"/>
              </a:rPr>
              <a:t> </a:t>
            </a:r>
            <a:r>
              <a:rPr lang="sr-Latn-CS" sz="2000" b="1" dirty="0" smtClean="0">
                <a:latin typeface="Century Schoolbook" pitchFamily="18" charset="0"/>
              </a:rPr>
              <a:t>Holografija predstavlja budućnost obrade i reprodukcije slike.</a:t>
            </a:r>
          </a:p>
          <a:p>
            <a:pPr algn="just">
              <a:buClr>
                <a:schemeClr val="tx2"/>
              </a:buClr>
            </a:pPr>
            <a:endParaRPr lang="sr-Latn-CS" sz="2000" b="1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sr-Latn-CS" sz="2000" b="1" dirty="0" smtClean="0">
                <a:latin typeface="Century Schoolbook" pitchFamily="18" charset="0"/>
              </a:rPr>
              <a:t> Mogu</a:t>
            </a:r>
            <a:r>
              <a:rPr lang="en-US" sz="2000" b="1" dirty="0" err="1" smtClean="0">
                <a:latin typeface="Century Schoolbook" pitchFamily="18" charset="0"/>
              </a:rPr>
              <a:t>ćnosti</a:t>
            </a:r>
            <a:r>
              <a:rPr lang="en-US" sz="2000" b="1" dirty="0" smtClean="0">
                <a:latin typeface="Century Schoolbook" pitchFamily="18" charset="0"/>
              </a:rPr>
              <a:t> </a:t>
            </a:r>
            <a:r>
              <a:rPr lang="en-US" sz="2000" b="1" dirty="0" err="1" smtClean="0">
                <a:latin typeface="Century Schoolbook" pitchFamily="18" charset="0"/>
              </a:rPr>
              <a:t>i</a:t>
            </a:r>
            <a:r>
              <a:rPr lang="en-US" sz="2000" b="1" dirty="0" smtClean="0">
                <a:latin typeface="Century Schoolbook" pitchFamily="18" charset="0"/>
              </a:rPr>
              <a:t> </a:t>
            </a:r>
            <a:r>
              <a:rPr lang="en-US" sz="2000" b="1" dirty="0" err="1" smtClean="0">
                <a:latin typeface="Century Schoolbook" pitchFamily="18" charset="0"/>
              </a:rPr>
              <a:t>prednosti</a:t>
            </a:r>
            <a:r>
              <a:rPr lang="en-US" sz="2000" b="1" dirty="0" smtClean="0">
                <a:latin typeface="Century Schoolbook" pitchFamily="18" charset="0"/>
              </a:rPr>
              <a:t> </a:t>
            </a:r>
            <a:r>
              <a:rPr lang="en-US" sz="2000" b="1" dirty="0" err="1" smtClean="0">
                <a:latin typeface="Century Schoolbook" pitchFamily="18" charset="0"/>
              </a:rPr>
              <a:t>holografije</a:t>
            </a:r>
            <a:r>
              <a:rPr lang="en-US" sz="2000" b="1" dirty="0" smtClean="0">
                <a:latin typeface="Century Schoolbook" pitchFamily="18" charset="0"/>
              </a:rPr>
              <a:t> </a:t>
            </a:r>
            <a:r>
              <a:rPr lang="en-US" sz="2000" b="1" dirty="0" err="1" smtClean="0">
                <a:latin typeface="Century Schoolbook" pitchFamily="18" charset="0"/>
              </a:rPr>
              <a:t>su</a:t>
            </a:r>
            <a:r>
              <a:rPr lang="en-US" sz="2000" b="1" dirty="0" smtClean="0">
                <a:latin typeface="Century Schoolbook" pitchFamily="18" charset="0"/>
              </a:rPr>
              <a:t> </a:t>
            </a:r>
            <a:r>
              <a:rPr lang="en-US" sz="2000" b="1" dirty="0" err="1" smtClean="0">
                <a:latin typeface="Century Schoolbook" pitchFamily="18" charset="0"/>
              </a:rPr>
              <a:t>velike</a:t>
            </a:r>
            <a:r>
              <a:rPr lang="sr-Latn-CS" sz="2000" b="1" dirty="0" smtClean="0">
                <a:latin typeface="Century Schoolbook" pitchFamily="18" charset="0"/>
              </a:rPr>
              <a:t>. I danas se hologrami mogu naći na različitim stvarima kao što su lični dokumenti, novčanice, razli</a:t>
            </a:r>
            <a:r>
              <a:rPr lang="en-US" sz="2000" b="1" dirty="0" smtClean="0">
                <a:latin typeface="Century Schoolbook" pitchFamily="18" charset="0"/>
              </a:rPr>
              <a:t>č</a:t>
            </a:r>
            <a:r>
              <a:rPr lang="sr-Latn-CS" sz="2000" b="1" dirty="0" smtClean="0">
                <a:latin typeface="Century Schoolbook" pitchFamily="18" charset="0"/>
              </a:rPr>
              <a:t>ite ambalaže za pakovanje,..</a:t>
            </a:r>
          </a:p>
          <a:p>
            <a:pPr algn="just">
              <a:buClr>
                <a:schemeClr val="tx2"/>
              </a:buClr>
            </a:pPr>
            <a:endParaRPr lang="sr-Latn-CS" sz="2000" b="1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sr-Latn-CS" sz="2000" b="1" dirty="0" smtClean="0">
                <a:latin typeface="Century Schoolbook" pitchFamily="18" charset="0"/>
              </a:rPr>
              <a:t> Holografija je istovremeno nauka, vještina, zanat, umjetnost ali i značajna industrijska grana.</a:t>
            </a:r>
          </a:p>
          <a:p>
            <a:pPr algn="just">
              <a:buClr>
                <a:schemeClr val="tx2"/>
              </a:buClr>
            </a:pPr>
            <a:endParaRPr lang="sr-Latn-CS" sz="2000" b="1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  <a:buFont typeface="Wingdings" pitchFamily="2" charset="2"/>
              <a:buChar char="q"/>
            </a:pPr>
            <a:r>
              <a:rPr lang="sr-Latn-CS" sz="2000" b="1" dirty="0" smtClean="0">
                <a:latin typeface="Century Schoolbook" pitchFamily="18" charset="0"/>
              </a:rPr>
              <a:t> Ako se nastavi ovakav eksponencijalan razvoj holografija će u budućnosti potpuno zamjeniti fotografiju.</a:t>
            </a:r>
            <a:endParaRPr lang="en-US" sz="2000" b="1" dirty="0" smtClean="0">
              <a:latin typeface="Century Schoolbook" pitchFamily="18" charset="0"/>
            </a:endParaRPr>
          </a:p>
          <a:p>
            <a:pPr algn="just">
              <a:buClr>
                <a:schemeClr val="tx2"/>
              </a:buClr>
            </a:pPr>
            <a:endParaRPr lang="en-US" sz="2000" b="1" dirty="0">
              <a:latin typeface="Century Schoolbook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21444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s-Latn-BA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Rounded MT Bold" pitchFamily="34" charset="0"/>
              </a:rPr>
              <a:t>Literatura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1571612"/>
            <a:ext cx="9144000" cy="563231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</a:pPr>
            <a:r>
              <a:rPr kumimoji="0" lang="bs-Latn-BA" sz="2000" b="0" i="0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    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http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://hr.wikipedia.org/wiki/Holografija</a:t>
            </a:r>
          </a:p>
          <a:p>
            <a:pPr marL="0" marR="0" lvl="0" indent="0" algn="l" defTabSz="3600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</a:pPr>
            <a:r>
              <a:rPr lang="hr-HR" sz="2000" b="1" dirty="0" smtClean="0">
                <a:solidFill>
                  <a:schemeClr val="tx2"/>
                </a:solidFill>
                <a:latin typeface="Century Schoolbook" pitchFamily="18" charset="0"/>
                <a:ea typeface="Times New Roman" pitchFamily="18" charset="0"/>
              </a:rPr>
              <a:t>    </a:t>
            </a:r>
            <a:r>
              <a:rPr kumimoji="0" lang="hr-HR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http</a:t>
            </a:r>
            <a:r>
              <a:rPr kumimoji="0" lang="hr-HR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://</a:t>
            </a:r>
            <a:r>
              <a:rPr kumimoji="0" lang="hr-HR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www.vidi.hr/Sci-Tech/Znanost/VIDEO-Hologrami-koje- </a:t>
            </a:r>
            <a:r>
              <a:rPr kumimoji="0" lang="hr-HR" sz="2000" b="1" i="0" u="sng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    </a:t>
            </a:r>
            <a:r>
              <a:rPr kumimoji="0" lang="hr-HR" sz="2000" b="1" i="0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	</a:t>
            </a:r>
            <a:r>
              <a:rPr kumimoji="0" lang="hr-HR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osjecate-dodirom</a:t>
            </a:r>
            <a:endParaRPr kumimoji="0" lang="en-US" sz="2000" b="1" i="0" u="sng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entury Schoolbook" pitchFamily="18" charset="0"/>
              <a:ea typeface="Times New Roman" pitchFamily="18" charset="0"/>
            </a:endParaRPr>
          </a:p>
          <a:p>
            <a:pPr marL="0" marR="0" lvl="0" indent="0" algn="l" defTabSz="3600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</a:pPr>
            <a:r>
              <a:rPr kumimoji="0" lang="bs-Latn-BA" sz="2000" b="1" i="0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    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http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://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www.24sata.hr/fun/hologrami-djelatnika-u-zracnoj-luci-</a:t>
            </a:r>
            <a:r>
              <a:rPr kumimoji="0" lang="bs-Latn-BA" sz="2000" b="1" i="0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	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putnicima-daju-upozorenja-207879</a:t>
            </a:r>
            <a:endParaRPr kumimoji="0" lang="en-US" sz="2000" b="1" i="0" u="sng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entury Schoolbook" pitchFamily="18" charset="0"/>
              <a:ea typeface="Times New Roman" pitchFamily="18" charset="0"/>
            </a:endParaRPr>
          </a:p>
          <a:p>
            <a:pPr marL="0" marR="0" lvl="0" indent="0" algn="l" defTabSz="3600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</a:pPr>
            <a:r>
              <a:rPr kumimoji="0" lang="bs-Latn-BA" sz="2000" b="1" i="0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bs-Latn-BA" sz="2000" b="1" i="0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   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http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://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www.dailymail.co.uk/sciencetech/article-2533850/Coming-</a:t>
            </a:r>
            <a:r>
              <a:rPr kumimoji="0" lang="bs-Latn-BA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bs-Latn-BA" sz="2000" b="1" i="0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	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soon-Star-Wars-phone-lets-talk-holograms-loved-ones.html</a:t>
            </a:r>
            <a:endParaRPr lang="bs-Latn-BA" sz="2000" b="1" u="sng" dirty="0" smtClean="0">
              <a:solidFill>
                <a:schemeClr val="tx2"/>
              </a:solidFill>
              <a:latin typeface="Century Schoolbook" pitchFamily="18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</a:pPr>
            <a:r>
              <a:rPr kumimoji="0" lang="bs-Latn-BA" sz="2000" b="1" i="0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bs-Latn-BA" sz="2000" b="1" i="0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   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http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://web.zpr.fer.hr/ergonomija/2004/pazanin/index.htm</a:t>
            </a:r>
          </a:p>
          <a:p>
            <a:pPr marL="0" marR="0" lvl="0" indent="0" algn="l" defTabSz="3600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</a:pPr>
            <a:r>
              <a:rPr kumimoji="0" lang="hr-HR" sz="2000" b="1" i="0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hr-HR" sz="2000" b="1" i="0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   </a:t>
            </a:r>
            <a:r>
              <a:rPr kumimoji="0" lang="hr-HR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http</a:t>
            </a:r>
            <a:r>
              <a:rPr kumimoji="0" lang="hr-HR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://</a:t>
            </a:r>
            <a:r>
              <a:rPr kumimoji="0" lang="hr-HR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opusteno.rs/nauka-f29/hologramski-prenos-uskoro-</a:t>
            </a:r>
            <a:r>
              <a:rPr kumimoji="0" lang="hr-HR" sz="2000" b="1" i="0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	</a:t>
            </a:r>
            <a:r>
              <a:rPr kumimoji="0" lang="hr-HR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stvarnost-t8728.html</a:t>
            </a:r>
            <a:endParaRPr kumimoji="0" lang="en-US" sz="2000" b="1" i="0" u="sng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entury Schoolbook" pitchFamily="18" charset="0"/>
              <a:ea typeface="Times New Roman" pitchFamily="18" charset="0"/>
            </a:endParaRPr>
          </a:p>
          <a:p>
            <a:pPr marL="0" marR="0" lvl="0" indent="0" algn="l" defTabSz="3600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</a:pPr>
            <a:r>
              <a:rPr kumimoji="0" lang="bs-Latn-BA" sz="2000" b="1" i="0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    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http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://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www.futrs.com/future-trend-news/holographic-news/465-</a:t>
            </a:r>
            <a:r>
              <a:rPr kumimoji="0" lang="bs-Latn-BA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 </a:t>
            </a:r>
            <a:r>
              <a:rPr kumimoji="0" lang="bs-Latn-BA" sz="2000" b="1" i="0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	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entury Schoolbook" pitchFamily="18" charset="0"/>
                <a:ea typeface="Times New Roman" pitchFamily="18" charset="0"/>
              </a:rPr>
              <a:t>the-past-present-and-future-of-holograms</a:t>
            </a:r>
            <a:endParaRPr kumimoji="0" lang="bs-Latn-BA" sz="2000" b="1" i="0" u="sng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entury Schoolbook" pitchFamily="18" charset="0"/>
              <a:ea typeface="Times New Roman" pitchFamily="18" charset="0"/>
            </a:endParaRPr>
          </a:p>
          <a:p>
            <a:pPr defTabSz="360000" eaLnBrk="0" fontAlgn="base" hangingPunct="0"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•"/>
            </a:pPr>
            <a:r>
              <a:rPr lang="bs-Latn-BA" sz="2000" b="1" dirty="0" smtClean="0">
                <a:solidFill>
                  <a:schemeClr val="tx2"/>
                </a:solidFill>
                <a:latin typeface="Century Schoolbook" pitchFamily="18" charset="0"/>
              </a:rPr>
              <a:t>    </a:t>
            </a:r>
            <a:r>
              <a:rPr lang="bs-Latn-BA" sz="2000" b="1" u="sng" dirty="0" smtClean="0">
                <a:solidFill>
                  <a:schemeClr val="tx2"/>
                </a:solidFill>
                <a:latin typeface="Century Schoolbook" pitchFamily="18" charset="0"/>
              </a:rPr>
              <a:t>http</a:t>
            </a:r>
            <a:r>
              <a:rPr lang="bs-Latn-BA" sz="2000" b="1" u="sng" dirty="0" smtClean="0">
                <a:solidFill>
                  <a:schemeClr val="tx2"/>
                </a:solidFill>
                <a:latin typeface="Century Schoolbook" pitchFamily="18" charset="0"/>
              </a:rPr>
              <a:t>://</a:t>
            </a:r>
            <a:r>
              <a:rPr lang="bs-Latn-BA" sz="2000" b="1" u="sng" dirty="0" smtClean="0">
                <a:solidFill>
                  <a:schemeClr val="tx2"/>
                </a:solidFill>
                <a:latin typeface="Century Schoolbook" pitchFamily="18" charset="0"/>
              </a:rPr>
              <a:t>www.cam.ac.uk/research/news/nanotechnology-used-to-</a:t>
            </a:r>
            <a:r>
              <a:rPr lang="bs-Latn-BA" sz="2000" b="1" dirty="0" smtClean="0">
                <a:solidFill>
                  <a:schemeClr val="tx2"/>
                </a:solidFill>
                <a:latin typeface="Century Schoolbook" pitchFamily="18" charset="0"/>
              </a:rPr>
              <a:t>	</a:t>
            </a:r>
            <a:r>
              <a:rPr lang="bs-Latn-BA" sz="2000" b="1" u="sng" dirty="0" smtClean="0">
                <a:solidFill>
                  <a:schemeClr val="tx2"/>
                </a:solidFill>
                <a:latin typeface="Century Schoolbook" pitchFamily="18" charset="0"/>
              </a:rPr>
              <a:t>create-next-generation-holograms-for-information-storage</a:t>
            </a:r>
            <a:endParaRPr lang="en-US" sz="2000" b="1" u="sng" dirty="0" smtClean="0">
              <a:solidFill>
                <a:schemeClr val="tx2"/>
              </a:solidFill>
              <a:latin typeface="Century Schoolbook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</a:pPr>
            <a:endParaRPr kumimoji="0" lang="en-US" sz="2000" b="1" i="0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Century Schoolbook" pitchFamily="18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Tx/>
              <a:buFont typeface="Arial" pitchFamily="34" charset="0"/>
              <a:buChar char="•"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5852" y="2214554"/>
            <a:ext cx="49292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HVALA NA PAŽNJI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Smiley Face 4"/>
          <p:cNvSpPr/>
          <p:nvPr/>
        </p:nvSpPr>
        <p:spPr>
          <a:xfrm>
            <a:off x="5643570" y="3286124"/>
            <a:ext cx="914400" cy="914400"/>
          </a:xfrm>
          <a:prstGeom prst="smileyFac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spc="5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1783</TotalTime>
  <Words>903</Words>
  <Application>Microsoft Office PowerPoint</Application>
  <PresentationFormat>On-screen Show (4:3)</PresentationFormat>
  <Paragraphs>114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Urban</vt:lpstr>
      <vt:lpstr>     HOLOGRAMI</vt:lpstr>
      <vt:lpstr>Sadržaj:</vt:lpstr>
      <vt:lpstr>Holografija</vt:lpstr>
      <vt:lpstr>Holografija</vt:lpstr>
      <vt:lpstr>Hologrami</vt:lpstr>
      <vt:lpstr>Historija holografije</vt:lpstr>
      <vt:lpstr>Historija holografije</vt:lpstr>
      <vt:lpstr>Nastanak holograma</vt:lpstr>
      <vt:lpstr>Nastanak holograma</vt:lpstr>
      <vt:lpstr>Vrste holograma</vt:lpstr>
      <vt:lpstr>Čitanje holograma</vt:lpstr>
      <vt:lpstr>Hologrami u praksi</vt:lpstr>
      <vt:lpstr>Hologrami u praksi</vt:lpstr>
      <vt:lpstr>Hologrami u praksi</vt:lpstr>
      <vt:lpstr>Hologrami u praksi</vt:lpstr>
      <vt:lpstr>Budućnost  holograma</vt:lpstr>
      <vt:lpstr>Budućnost  holograma</vt:lpstr>
      <vt:lpstr>Zaključak</vt:lpstr>
      <vt:lpstr>Literatura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zineta</dc:creator>
  <cp:lastModifiedBy>Nedim</cp:lastModifiedBy>
  <cp:revision>122</cp:revision>
  <dcterms:created xsi:type="dcterms:W3CDTF">2014-12-24T13:47:55Z</dcterms:created>
  <dcterms:modified xsi:type="dcterms:W3CDTF">2015-01-13T11:55:30Z</dcterms:modified>
</cp:coreProperties>
</file>